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media26.mov" ContentType="video/quicktime"/>
  <Override PartName="/ppt/media/image27.png" ContentType="image/png"/>
  <Override PartName="/ppt/media/image25.png" ContentType="image/png"/>
  <Override PartName="/ppt/media/media28.mov" ContentType="video/quicktime"/>
  <Override PartName="/ppt/media/image24.png" ContentType="image/png"/>
  <Override PartName="/ppt/media/image23.png" ContentType="image/png"/>
  <Override PartName="/ppt/media/image47.svg" ContentType="image/svg"/>
  <Override PartName="/ppt/media/image22.png" ContentType="image/png"/>
  <Override PartName="/ppt/media/image21.png" ContentType="image/png"/>
  <Override PartName="/ppt/media/image45.svg" ContentType="image/svg"/>
  <Override PartName="/ppt/media/image19.png" ContentType="image/png"/>
  <Override PartName="/ppt/media/image14.png" ContentType="image/png"/>
  <Override PartName="/ppt/media/image5.jpeg" ContentType="image/jpe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30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media34.mov" ContentType="video/quicktime"/>
  <Override PartName="/ppt/media/image37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2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media32.mov" ContentType="video/quicktime"/>
  <Override PartName="/ppt/media/image8.png" ContentType="image/png"/>
  <Override PartName="/ppt/media/image17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notesMasterIdLst>
    <p:notesMasterId r:id="rId27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notesMaster" Target="notesMasters/notesMaster1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slide" Target="slides/slide4.xml"/><Relationship Id="rId32" Type="http://schemas.openxmlformats.org/officeDocument/2006/relationships/slide" Target="slides/slide5.xml"/><Relationship Id="rId33" Type="http://schemas.openxmlformats.org/officeDocument/2006/relationships/slide" Target="slides/slide6.xml"/><Relationship Id="rId34" Type="http://schemas.openxmlformats.org/officeDocument/2006/relationships/slide" Target="slides/slide7.xml"/><Relationship Id="rId35" Type="http://schemas.openxmlformats.org/officeDocument/2006/relationships/slide" Target="slides/slide8.xml"/><Relationship Id="rId36" Type="http://schemas.openxmlformats.org/officeDocument/2006/relationships/slide" Target="slides/slide9.xml"/><Relationship Id="rId37" Type="http://schemas.openxmlformats.org/officeDocument/2006/relationships/slide" Target="slides/slide10.xml"/><Relationship Id="rId38" Type="http://schemas.openxmlformats.org/officeDocument/2006/relationships/slide" Target="slides/slide11.xml"/><Relationship Id="rId39" Type="http://schemas.openxmlformats.org/officeDocument/2006/relationships/slide" Target="slides/slide12.xml"/><Relationship Id="rId40" Type="http://schemas.openxmlformats.org/officeDocument/2006/relationships/slide" Target="slides/slide13.xml"/><Relationship Id="rId41" Type="http://schemas.openxmlformats.org/officeDocument/2006/relationships/slide" Target="slides/slide14.xml"/><Relationship Id="rId42" Type="http://schemas.openxmlformats.org/officeDocument/2006/relationships/slide" Target="slides/slide15.xml"/><Relationship Id="rId43" Type="http://schemas.openxmlformats.org/officeDocument/2006/relationships/slide" Target="slides/slide16.xml"/><Relationship Id="rId44" Type="http://schemas.openxmlformats.org/officeDocument/2006/relationships/slide" Target="slides/slide17.xml"/><Relationship Id="rId45" Type="http://schemas.openxmlformats.org/officeDocument/2006/relationships/slide" Target="slides/slide18.xml"/><Relationship Id="rId4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déplacer la diapo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0186742-C67F-4511-AF1A-5C28EF473849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80AB42-D455-4A45-8345-DB902D65EBB3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6BDC9A-7720-4419-866D-76070011E2E7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77FA07-7413-47D4-AAF9-FDD0789E919A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542AF15-79CF-44AD-B2E1-E3CA2DB6C576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7A57B3-869C-41EC-92BA-B7E0EA0460BE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C2A7EBB-5BB4-4031-8FCD-1FEA6BF4904F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06AF61-F89E-400E-B920-7007690001A4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F129DA2-C3D8-4A50-A14C-EA733FF9CB20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B97DEE-E5CB-4765-9CA9-CBC8244D6770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6FD579-14A2-4581-AC94-86F72B9CE867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CFE929-AB33-4A45-89BB-6442A1346D63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44C3705-8EBC-4602-B2E5-9E22704D1639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79E183-804C-4235-AF04-A0CA7D057C9B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C4AB9FF-FE01-4A58-9244-3947266645AE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16E85C1-6543-473C-8DCD-CCB3E0248C5B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1BA779-7A0A-48A2-961F-DD76A59F7EFF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B878B2-0829-4EFE-A4C3-C0E8544F96A1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315FD69-55B5-4967-8079-96D70A9D618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</a:t>
            </a: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pour éditer </a:t>
            </a: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le format du </a:t>
            </a: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47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53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58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70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75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81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86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92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95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01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ldNum" idx="1"/>
          </p:nvPr>
        </p:nvSpPr>
        <p:spPr>
          <a:xfrm>
            <a:off x="13556160" y="7460640"/>
            <a:ext cx="876240" cy="6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74CE6D-EC78-47AC-90AE-3E644758AB9B}" type="slidenum">
              <a:rPr b="0" lang="fr-FR" sz="1000" spc="-1" strike="noStrike">
                <a:solidFill>
                  <a:schemeClr val="dk2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14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17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22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3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30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35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600" cy="822780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8600" cy="822780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800" cy="40968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44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2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32.mov"/><Relationship Id="rId2" Type="http://schemas.microsoft.com/office/2007/relationships/media" Target="../media/media32.mov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34.mov"/><Relationship Id="rId2" Type="http://schemas.microsoft.com/office/2007/relationships/media" Target="../media/media34.mov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svg"/><Relationship Id="rId4" Type="http://schemas.openxmlformats.org/officeDocument/2006/relationships/image" Target="../media/image44.png"/><Relationship Id="rId5" Type="http://schemas.openxmlformats.org/officeDocument/2006/relationships/image" Target="../media/image45.svg"/><Relationship Id="rId6" Type="http://schemas.openxmlformats.org/officeDocument/2006/relationships/image" Target="../media/image46.png"/><Relationship Id="rId7" Type="http://schemas.openxmlformats.org/officeDocument/2006/relationships/image" Target="../media/image47.svg"/><Relationship Id="rId8" Type="http://schemas.openxmlformats.org/officeDocument/2006/relationships/image" Target="../media/image4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22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14.xml"/><Relationship Id="rId10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26.mov"/><Relationship Id="rId2" Type="http://schemas.microsoft.com/office/2007/relationships/media" Target="../media/media26.mov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28.mov"/><Relationship Id="rId2" Type="http://schemas.microsoft.com/office/2007/relationships/media" Target="../media/media28.mov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f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5" descr=""/>
          <p:cNvPicPr/>
          <p:nvPr/>
        </p:nvPicPr>
        <p:blipFill>
          <a:blip r:embed="rId1"/>
          <a:stretch/>
        </p:blipFill>
        <p:spPr>
          <a:xfrm>
            <a:off x="11779920" y="4011120"/>
            <a:ext cx="2850120" cy="2613240"/>
          </a:xfrm>
          <a:prstGeom prst="rect">
            <a:avLst/>
          </a:prstGeom>
          <a:ln w="0">
            <a:noFill/>
          </a:ln>
        </p:spPr>
      </p:pic>
      <p:pic>
        <p:nvPicPr>
          <p:cNvPr id="133" name="Image 5" descr=""/>
          <p:cNvPicPr/>
          <p:nvPr/>
        </p:nvPicPr>
        <p:blipFill>
          <a:blip r:embed="rId2"/>
          <a:stretch/>
        </p:blipFill>
        <p:spPr>
          <a:xfrm>
            <a:off x="0" y="5617080"/>
            <a:ext cx="14628600" cy="261324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30200" y="1740600"/>
            <a:ext cx="3168720" cy="87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e3449"/>
                </a:solidFill>
                <a:latin typeface="Inter"/>
                <a:ea typeface="Inter"/>
              </a:rPr>
              <a:t>DAFS-FT-15</a:t>
            </a:r>
            <a:endParaRPr b="0" lang="fr-FR" sz="2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35" name="Google Shape;55;p 2" descr=""/>
          <p:cNvPicPr/>
          <p:nvPr/>
        </p:nvPicPr>
        <p:blipFill>
          <a:blip r:embed="rId3"/>
          <a:stretch/>
        </p:blipFill>
        <p:spPr>
          <a:xfrm>
            <a:off x="1351080" y="1273320"/>
            <a:ext cx="1152000" cy="121320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2" descr="Ai Généré, Journée De La Terre"/>
          <p:cNvPicPr/>
          <p:nvPr/>
        </p:nvPicPr>
        <p:blipFill>
          <a:blip r:embed="rId4"/>
          <a:stretch/>
        </p:blipFill>
        <p:spPr>
          <a:xfrm>
            <a:off x="11313000" y="0"/>
            <a:ext cx="3315600" cy="4114440"/>
          </a:xfrm>
          <a:prstGeom prst="rect">
            <a:avLst/>
          </a:prstGeom>
          <a:ln w="0">
            <a:noFill/>
          </a:ln>
        </p:spPr>
      </p:pic>
      <p:sp>
        <p:nvSpPr>
          <p:cNvPr id="137" name="Nuage 1"/>
          <p:cNvSpPr/>
          <p:nvPr/>
        </p:nvSpPr>
        <p:spPr>
          <a:xfrm>
            <a:off x="0" y="3913560"/>
            <a:ext cx="14628600" cy="396396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rgbClr val="d883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i="1" lang="fr-FR" sz="4400" spc="-1" strike="noStrike">
                <a:solidFill>
                  <a:srgbClr val="0e3449"/>
                </a:solidFill>
                <a:latin typeface="Arial"/>
                <a:ea typeface="Inter SemiBold"/>
              </a:rPr>
              <a:t>Group2</a:t>
            </a:r>
            <a:r>
              <a:rPr b="1" lang="fr-FR" sz="4400" spc="-1" strike="noStrike">
                <a:solidFill>
                  <a:srgbClr val="0e3449"/>
                </a:solidFill>
                <a:latin typeface="ACADEMY ENGRAVED LET PLAIN:1.0"/>
                <a:ea typeface="Inter SemiBold"/>
              </a:rPr>
              <a:t>- Les impacts des émissions de CO2 sur le système monde?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59C6FB-1A7C-4A07-8829-BF808584471B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 30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Baisse consommation énergies fossiles? Un enjeu mondial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Image 228" descr=""/>
          <p:cNvPicPr/>
          <p:nvPr/>
        </p:nvPicPr>
        <p:blipFill>
          <a:blip r:embed="rId1"/>
          <a:stretch/>
        </p:blipFill>
        <p:spPr>
          <a:xfrm>
            <a:off x="1328760" y="1105200"/>
            <a:ext cx="11742480" cy="6785280"/>
          </a:xfrm>
          <a:prstGeom prst="rect">
            <a:avLst/>
          </a:prstGeom>
          <a:ln w="0">
            <a:noFill/>
          </a:ln>
        </p:spPr>
      </p:pic>
      <p:sp>
        <p:nvSpPr>
          <p:cNvPr id="222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9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 32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Consommation</a:t>
            </a: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 et production électrique mondiale en 2020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99680" y="897120"/>
            <a:ext cx="11853000" cy="6895440"/>
          </a:xfrm>
          <a:prstGeom prst="rect">
            <a:avLst/>
          </a:prstGeom>
          <a:ln w="0">
            <a:noFill/>
          </a:ln>
        </p:spPr>
      </p:pic>
      <p:sp>
        <p:nvSpPr>
          <p:cNvPr id="225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10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9956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9" restart="whenNotActive" nodeType="interactiveSeq" fill="hold">
                <p:stCondLst>
                  <p:cond delay="0" evt="onClick">
                    <p:tgtEl>
                      <p:spTgt spid="224"/>
                    </p:tgtEl>
                  </p:cond>
                </p:stCondLst>
                <p:childTnLst>
                  <p:par>
                    <p:cTn id="30" fill="hold">
                      <p:stCondLst>
                        <p:cond delay="0" evt="onClick">
                          <p:tgtEl>
                            <p:spTgt spid="224"/>
                          </p:tgtEl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 33"/>
          <p:cNvSpPr/>
          <p:nvPr/>
        </p:nvSpPr>
        <p:spPr>
          <a:xfrm>
            <a:off x="360000" y="360000"/>
            <a:ext cx="771228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Une </a:t>
            </a: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production</a:t>
            </a:r>
            <a:r>
              <a:rPr b="0" lang="fr-FR" sz="28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 bas carbone additive mais  non substitutive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2760" y="1044720"/>
            <a:ext cx="12392640" cy="7026480"/>
          </a:xfrm>
          <a:prstGeom prst="rect">
            <a:avLst/>
          </a:prstGeom>
          <a:ln w="0">
            <a:noFill/>
          </a:ln>
        </p:spPr>
      </p:pic>
      <p:sp>
        <p:nvSpPr>
          <p:cNvPr id="228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11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4030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0" restart="whenNotActive" nodeType="interactiveSeq" fill="hold">
                <p:stCondLst>
                  <p:cond delay="0" evt="onClick">
                    <p:tgtEl>
                      <p:spTgt spid="227"/>
                    </p:tgtEl>
                  </p:cond>
                </p:stCondLst>
                <p:childTnLst>
                  <p:par>
                    <p:cTn id="41" fill="hold">
                      <p:stCondLst>
                        <p:cond delay="0" evt="onClick">
                          <p:tgtEl>
                            <p:spTgt spid="227"/>
                          </p:tgtEl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 233" descr=""/>
          <p:cNvPicPr/>
          <p:nvPr/>
        </p:nvPicPr>
        <p:blipFill>
          <a:blip r:embed="rId1"/>
          <a:stretch/>
        </p:blipFill>
        <p:spPr>
          <a:xfrm>
            <a:off x="1541880" y="1044000"/>
            <a:ext cx="11948040" cy="6825240"/>
          </a:xfrm>
          <a:prstGeom prst="rect">
            <a:avLst/>
          </a:prstGeom>
          <a:ln w="0">
            <a:noFill/>
          </a:ln>
        </p:spPr>
      </p:pic>
      <p:sp>
        <p:nvSpPr>
          <p:cNvPr id="230" name="Text 34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Un poids des énergies fossiles dont il est difficile de se dé</a:t>
            </a: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faire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 235" descr=""/>
          <p:cNvPicPr/>
          <p:nvPr/>
        </p:nvPicPr>
        <p:blipFill>
          <a:blip r:embed="rId1"/>
          <a:stretch/>
        </p:blipFill>
        <p:spPr>
          <a:xfrm>
            <a:off x="360000" y="1173960"/>
            <a:ext cx="13197600" cy="6695280"/>
          </a:xfrm>
          <a:prstGeom prst="rect">
            <a:avLst/>
          </a:prstGeom>
          <a:ln w="0">
            <a:noFill/>
          </a:ln>
        </p:spPr>
      </p:pic>
      <p:sp>
        <p:nvSpPr>
          <p:cNvPr id="233" name="Text 34"/>
          <p:cNvSpPr/>
          <p:nvPr/>
        </p:nvSpPr>
        <p:spPr>
          <a:xfrm>
            <a:off x="360000" y="360000"/>
            <a:ext cx="708588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La dette semble compenser la baisse de l’intensité énergétique du PIB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23"/>
          <p:cNvSpPr/>
          <p:nvPr/>
        </p:nvSpPr>
        <p:spPr>
          <a:xfrm>
            <a:off x="716040" y="360000"/>
            <a:ext cx="744552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</a:t>
            </a: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: </a:t>
            </a:r>
            <a:r>
              <a:rPr b="0" lang="fr-FR" sz="2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Régression linéaire normale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 25"/>
          <p:cNvSpPr/>
          <p:nvPr/>
        </p:nvSpPr>
        <p:spPr>
          <a:xfrm>
            <a:off x="5997600" y="2908800"/>
            <a:ext cx="116820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MAE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69.72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RMSE : 233.99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R²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0.92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ZoneTexte 2"/>
          <p:cNvSpPr/>
          <p:nvPr/>
        </p:nvSpPr>
        <p:spPr>
          <a:xfrm>
            <a:off x="756360" y="2718360"/>
            <a:ext cx="1654560" cy="15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 u="sng">
                <a:solidFill>
                  <a:srgbClr val="403ccf"/>
                </a:solidFill>
                <a:uFillTx/>
                <a:latin typeface="Libre Baskerville"/>
                <a:ea typeface="DejaVu Sans"/>
              </a:rPr>
              <a:t>Baseline NO flags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MAE : 108.03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RMSE : 242.68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R² : 0.91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38" name="Tableau 2"/>
          <p:cNvGraphicFramePr/>
          <p:nvPr/>
        </p:nvGraphicFramePr>
        <p:xfrm>
          <a:off x="2288160" y="4348080"/>
          <a:ext cx="3772440" cy="2603880"/>
        </p:xfrm>
        <a:graphic>
          <a:graphicData uri="http://schemas.openxmlformats.org/drawingml/2006/table">
            <a:tbl>
              <a:tblPr/>
              <a:tblGrid>
                <a:gridCol w="2638800"/>
                <a:gridCol w="1134000"/>
              </a:tblGrid>
              <a:tr h="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feature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abs_coef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num__coal_production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434.691252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num__nuclear_electricity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170.610855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flags__gas_production_missing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94.177785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flags__oil_production_missing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58.208317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flags__coal_production_missing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51.583130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num__gas_production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48.664856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num__oil_production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42.601704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flags__nuclear_electricity_missing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40.302912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9" name="Connecteur droit avec flèche 2"/>
          <p:cNvCxnSpPr/>
          <p:nvPr/>
        </p:nvCxnSpPr>
        <p:spPr>
          <a:xfrm>
            <a:off x="2490840" y="3222000"/>
            <a:ext cx="3075120" cy="720"/>
          </a:xfrm>
          <a:prstGeom prst="straightConnector1">
            <a:avLst/>
          </a:prstGeom>
          <a:ln w="19050">
            <a:solidFill>
              <a:srgbClr val="403ccf"/>
            </a:solidFill>
            <a:round/>
            <a:tailEnd len="med" type="arrow" w="med"/>
          </a:ln>
        </p:spPr>
      </p:cxnSp>
      <p:pic>
        <p:nvPicPr>
          <p:cNvPr id="240" name="Picture 6" descr=""/>
          <p:cNvPicPr/>
          <p:nvPr/>
        </p:nvPicPr>
        <p:blipFill>
          <a:blip r:embed="rId1"/>
          <a:stretch/>
        </p:blipFill>
        <p:spPr>
          <a:xfrm>
            <a:off x="8660520" y="3402720"/>
            <a:ext cx="5866560" cy="4826160"/>
          </a:xfrm>
          <a:prstGeom prst="rect">
            <a:avLst/>
          </a:prstGeom>
          <a:ln w="0">
            <a:noFill/>
          </a:ln>
        </p:spPr>
      </p:pic>
      <p:sp>
        <p:nvSpPr>
          <p:cNvPr id="241" name="ZoneTexte 5"/>
          <p:cNvSpPr/>
          <p:nvPr/>
        </p:nvSpPr>
        <p:spPr>
          <a:xfrm>
            <a:off x="10736280" y="2877480"/>
            <a:ext cx="1994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Mais colinéarité !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ZoneTexte 6"/>
          <p:cNvSpPr/>
          <p:nvPr/>
        </p:nvSpPr>
        <p:spPr>
          <a:xfrm>
            <a:off x="3007080" y="2908800"/>
            <a:ext cx="20415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Ajout flags « missing »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 26"/>
          <p:cNvSpPr/>
          <p:nvPr/>
        </p:nvSpPr>
        <p:spPr>
          <a:xfrm>
            <a:off x="401760" y="1242000"/>
            <a:ext cx="1308492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Période : 1990 → 2020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Target : co2_emissions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Features : oil_production, gas_production, coal_production,  nuclear_electricity, solar_electricity, hydro_electricity, wind_electricity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 10"/>
          <p:cNvSpPr/>
          <p:nvPr/>
        </p:nvSpPr>
        <p:spPr>
          <a:xfrm>
            <a:off x="876960" y="360000"/>
            <a:ext cx="97682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Ridge,  ElasticNet, Random Forest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6" name="Tableau 3"/>
          <p:cNvGraphicFramePr/>
          <p:nvPr/>
        </p:nvGraphicFramePr>
        <p:xfrm>
          <a:off x="360000" y="3364200"/>
          <a:ext cx="5426640" cy="1692720"/>
        </p:xfrm>
        <a:graphic>
          <a:graphicData uri="http://schemas.openxmlformats.org/drawingml/2006/table">
            <a:tbl>
              <a:tblPr/>
              <a:tblGrid>
                <a:gridCol w="1947600"/>
                <a:gridCol w="1206360"/>
                <a:gridCol w="1257120"/>
                <a:gridCol w="1015920"/>
              </a:tblGrid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Modèle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MAE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RMSE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R²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Ridge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69.629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233.955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0.921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ElasticNet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104.240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204.850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1456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RandomForest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71.310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225.254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0.927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7" name="Picture 5" descr=""/>
          <p:cNvPicPr/>
          <p:nvPr/>
        </p:nvPicPr>
        <p:blipFill>
          <a:blip r:embed="rId1"/>
          <a:stretch/>
        </p:blipFill>
        <p:spPr>
          <a:xfrm>
            <a:off x="6155280" y="1796400"/>
            <a:ext cx="8114760" cy="5137200"/>
          </a:xfrm>
          <a:prstGeom prst="rect">
            <a:avLst/>
          </a:prstGeom>
          <a:ln w="0">
            <a:noFill/>
          </a:ln>
        </p:spPr>
      </p:pic>
      <p:sp>
        <p:nvSpPr>
          <p:cNvPr id="248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/>
          <p:nvPr/>
        </p:nvSpPr>
        <p:spPr>
          <a:xfrm>
            <a:off x="695520" y="360000"/>
            <a:ext cx="816516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Projection des émissions de CO₂</a:t>
            </a:r>
            <a:br>
              <a:rPr sz="3200"/>
            </a:b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 + températures dans le monde sur 30 ans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Picture 1" descr="Terre, Planète, Crise Climatique"/>
          <p:cNvPicPr/>
          <p:nvPr/>
        </p:nvPicPr>
        <p:blipFill>
          <a:blip r:embed="rId1"/>
          <a:stretch/>
        </p:blipFill>
        <p:spPr>
          <a:xfrm>
            <a:off x="12060000" y="180000"/>
            <a:ext cx="2158920" cy="211788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3" descr=""/>
          <p:cNvPicPr/>
          <p:nvPr/>
        </p:nvPicPr>
        <p:blipFill>
          <a:blip r:embed="rId2"/>
          <a:stretch/>
        </p:blipFill>
        <p:spPr>
          <a:xfrm>
            <a:off x="360000" y="2880000"/>
            <a:ext cx="5398920" cy="471492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3"/>
          <a:stretch/>
        </p:blipFill>
        <p:spPr>
          <a:xfrm>
            <a:off x="7920000" y="2880000"/>
            <a:ext cx="5398920" cy="4624920"/>
          </a:xfrm>
          <a:prstGeom prst="rect">
            <a:avLst/>
          </a:prstGeom>
          <a:ln w="0">
            <a:noFill/>
          </a:ln>
        </p:spPr>
      </p:pic>
      <p:sp>
        <p:nvSpPr>
          <p:cNvPr id="253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Image 2" descr=""/>
          <p:cNvPicPr/>
          <p:nvPr/>
        </p:nvPicPr>
        <p:blipFill>
          <a:blip r:embed="rId4"/>
          <a:stretch/>
        </p:blipFill>
        <p:spPr>
          <a:xfrm>
            <a:off x="9158040" y="724320"/>
            <a:ext cx="705240" cy="70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600" cy="8227800"/>
          </a:xfrm>
          <a:prstGeom prst="rect">
            <a:avLst/>
          </a:prstGeom>
          <a:ln w="0">
            <a:noFill/>
          </a:ln>
        </p:spPr>
      </p:pic>
      <p:sp>
        <p:nvSpPr>
          <p:cNvPr id="256" name="Text 0"/>
          <p:cNvSpPr/>
          <p:nvPr/>
        </p:nvSpPr>
        <p:spPr>
          <a:xfrm>
            <a:off x="670320" y="360000"/>
            <a:ext cx="550872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Limites &amp; pistes à poursuivre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Shape 1"/>
          <p:cNvSpPr/>
          <p:nvPr/>
        </p:nvSpPr>
        <p:spPr>
          <a:xfrm>
            <a:off x="646920" y="1756800"/>
            <a:ext cx="3831120" cy="242244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sp>
        <p:nvSpPr>
          <p:cNvPr id="258" name="Shape 2"/>
          <p:cNvSpPr/>
          <p:nvPr/>
        </p:nvSpPr>
        <p:spPr>
          <a:xfrm>
            <a:off x="854640" y="1964160"/>
            <a:ext cx="552600" cy="55260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9" name="Text 3"/>
          <p:cNvSpPr/>
          <p:nvPr/>
        </p:nvSpPr>
        <p:spPr>
          <a:xfrm>
            <a:off x="1108800" y="3027600"/>
            <a:ext cx="285696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Pas de visibilité sur les stocks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Gestion valeurs NaN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Manque données sur petit pays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Shape 5"/>
          <p:cNvSpPr/>
          <p:nvPr/>
        </p:nvSpPr>
        <p:spPr>
          <a:xfrm>
            <a:off x="4664520" y="1756800"/>
            <a:ext cx="3831120" cy="242244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pic>
        <p:nvPicPr>
          <p:cNvPr id="261" name="Image 2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024520" y="2116800"/>
            <a:ext cx="247680" cy="247680"/>
          </a:xfrm>
          <a:prstGeom prst="rect">
            <a:avLst/>
          </a:prstGeom>
          <a:ln w="0">
            <a:noFill/>
          </a:ln>
        </p:spPr>
      </p:pic>
      <p:sp>
        <p:nvSpPr>
          <p:cNvPr id="262" name="Text 7"/>
          <p:cNvSpPr/>
          <p:nvPr/>
        </p:nvSpPr>
        <p:spPr>
          <a:xfrm>
            <a:off x="4871880" y="2703600"/>
            <a:ext cx="217260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Ajouts d’autres dataset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 8"/>
          <p:cNvSpPr/>
          <p:nvPr/>
        </p:nvSpPr>
        <p:spPr>
          <a:xfrm>
            <a:off x="5041800" y="3086280"/>
            <a:ext cx="307728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Enrichissement des datasets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 matières premières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Boucles rétroaction émissions CO₂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Shape 9"/>
          <p:cNvSpPr/>
          <p:nvPr/>
        </p:nvSpPr>
        <p:spPr>
          <a:xfrm>
            <a:off x="646920" y="4365720"/>
            <a:ext cx="7848360" cy="3373200"/>
          </a:xfrm>
          <a:prstGeom prst="roundRect">
            <a:avLst>
              <a:gd name="adj" fmla="val 13026"/>
            </a:avLst>
          </a:prstGeom>
          <a:solidFill>
            <a:srgbClr val="f3f3ff"/>
          </a:solidFill>
          <a:ln w="2304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5" name="Text 11"/>
          <p:cNvSpPr/>
          <p:nvPr/>
        </p:nvSpPr>
        <p:spPr>
          <a:xfrm>
            <a:off x="854640" y="5168520"/>
            <a:ext cx="276084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Pistes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 12"/>
          <p:cNvSpPr/>
          <p:nvPr/>
        </p:nvSpPr>
        <p:spPr>
          <a:xfrm>
            <a:off x="854640" y="5515200"/>
            <a:ext cx="7433280" cy="5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Les stocks d’énergies fossiles permettent-ils une croissance de la consommation énergétique dans les 30/60/90 prochaines années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Peux t’on produire les capacités de production électrique bas carbone sans énergies fossiles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Inclure la segmentation production électrique pilotable et non-pilotable dans les énergies bas carbone.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Shape 3"/>
          <p:cNvSpPr/>
          <p:nvPr/>
        </p:nvSpPr>
        <p:spPr>
          <a:xfrm>
            <a:off x="803880" y="4484520"/>
            <a:ext cx="552600" cy="552600"/>
          </a:xfrm>
          <a:prstGeom prst="roundRect">
            <a:avLst>
              <a:gd name="adj" fmla="val 16489656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8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56880" y="4637160"/>
            <a:ext cx="247680" cy="247680"/>
          </a:xfrm>
          <a:prstGeom prst="rect">
            <a:avLst/>
          </a:prstGeom>
          <a:ln w="0">
            <a:noFill/>
          </a:ln>
        </p:spPr>
      </p:pic>
      <p:sp>
        <p:nvSpPr>
          <p:cNvPr id="269" name="Shape 6"/>
          <p:cNvSpPr/>
          <p:nvPr/>
        </p:nvSpPr>
        <p:spPr>
          <a:xfrm>
            <a:off x="4887000" y="1964520"/>
            <a:ext cx="552600" cy="55260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70" name="Image 8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039280" y="2105280"/>
            <a:ext cx="247680" cy="247680"/>
          </a:xfrm>
          <a:prstGeom prst="rect">
            <a:avLst/>
          </a:prstGeom>
          <a:ln w="0">
            <a:noFill/>
          </a:ln>
        </p:spPr>
      </p:pic>
      <p:sp>
        <p:nvSpPr>
          <p:cNvPr id="271" name="Text 36"/>
          <p:cNvSpPr/>
          <p:nvPr/>
        </p:nvSpPr>
        <p:spPr>
          <a:xfrm>
            <a:off x="872640" y="2705760"/>
            <a:ext cx="217260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Limites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Image 269" descr=""/>
          <p:cNvPicPr/>
          <p:nvPr/>
        </p:nvPicPr>
        <p:blipFill>
          <a:blip r:embed="rId8"/>
          <a:stretch/>
        </p:blipFill>
        <p:spPr>
          <a:xfrm>
            <a:off x="924120" y="2004120"/>
            <a:ext cx="404280" cy="404280"/>
          </a:xfrm>
          <a:prstGeom prst="rect">
            <a:avLst/>
          </a:prstGeom>
          <a:ln w="0">
            <a:noFill/>
          </a:ln>
        </p:spPr>
      </p:pic>
      <p:sp>
        <p:nvSpPr>
          <p:cNvPr id="273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61;p14"/>
          <p:cNvSpPr/>
          <p:nvPr/>
        </p:nvSpPr>
        <p:spPr>
          <a:xfrm>
            <a:off x="0" y="7200"/>
            <a:ext cx="5338800" cy="8258040"/>
          </a:xfrm>
          <a:prstGeom prst="rect">
            <a:avLst/>
          </a:prstGeom>
          <a:solidFill>
            <a:srgbClr val="739d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146160" bIns="14616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224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9" name="Text 3"/>
          <p:cNvSpPr/>
          <p:nvPr/>
        </p:nvSpPr>
        <p:spPr>
          <a:xfrm>
            <a:off x="7119720" y="1653840"/>
            <a:ext cx="583164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0" name="Text 9"/>
          <p:cNvSpPr/>
          <p:nvPr/>
        </p:nvSpPr>
        <p:spPr>
          <a:xfrm>
            <a:off x="7119720" y="2436120"/>
            <a:ext cx="583164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1" name="Espace réservé du numéro de diapositive 13"/>
          <p:cNvSpPr/>
          <p:nvPr/>
        </p:nvSpPr>
        <p:spPr>
          <a:xfrm>
            <a:off x="250200" y="795852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42" name="Rectangle 24"/>
          <p:cNvSpPr/>
          <p:nvPr/>
        </p:nvSpPr>
        <p:spPr>
          <a:xfrm>
            <a:off x="7222680" y="3653280"/>
            <a:ext cx="1843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  <a:scene3d>
              <a:camera prst="orthographicFront"/>
              <a:lightRig dir="t" rig="sof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 defTabSz="914400">
              <a:lnSpc>
                <a:spcPct val="100000"/>
              </a:lnSpc>
            </a:pPr>
            <a:endParaRPr b="1" lang="fr-FR" sz="5400" spc="-1" strike="noStrike">
              <a:solidFill>
                <a:schemeClr val="accent4"/>
              </a:solidFill>
              <a:latin typeface="Arial"/>
              <a:ea typeface="DejaVu Sans"/>
            </a:endParaRPr>
          </a:p>
        </p:txBody>
      </p:sp>
      <p:pic>
        <p:nvPicPr>
          <p:cNvPr id="143" name="Image 34" descr=""/>
          <p:cNvPicPr/>
          <p:nvPr/>
        </p:nvPicPr>
        <p:blipFill>
          <a:blip r:embed="rId1">
            <a:alphaModFix amt="99000"/>
          </a:blip>
          <a:stretch/>
        </p:blipFill>
        <p:spPr>
          <a:xfrm>
            <a:off x="5227200" y="7200"/>
            <a:ext cx="9402840" cy="8243640"/>
          </a:xfrm>
          <a:prstGeom prst="rect">
            <a:avLst/>
          </a:prstGeom>
          <a:ln w="0">
            <a:noFill/>
          </a:ln>
        </p:spPr>
      </p:pic>
      <p:sp>
        <p:nvSpPr>
          <p:cNvPr id="144" name="AutoShape 12"/>
          <p:cNvSpPr/>
          <p:nvPr/>
        </p:nvSpPr>
        <p:spPr>
          <a:xfrm>
            <a:off x="7162920" y="39625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45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1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Image 7" descr=""/>
          <p:cNvPicPr/>
          <p:nvPr/>
        </p:nvPicPr>
        <p:blipFill>
          <a:blip r:embed="rId2"/>
          <a:srcRect l="5989" t="0" r="8062" b="1609"/>
          <a:stretch/>
        </p:blipFill>
        <p:spPr>
          <a:xfrm>
            <a:off x="-1080" y="1152000"/>
            <a:ext cx="5227920" cy="598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 0"/>
          <p:cNvSpPr/>
          <p:nvPr/>
        </p:nvSpPr>
        <p:spPr>
          <a:xfrm>
            <a:off x="8065800" y="2304720"/>
            <a:ext cx="4411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40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Énergie, CO₂ &amp; PIB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1"/>
          <p:cNvSpPr/>
          <p:nvPr/>
        </p:nvSpPr>
        <p:spPr>
          <a:xfrm>
            <a:off x="6193440" y="4320720"/>
            <a:ext cx="7975440" cy="102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Une exploration approfondie des tendances énergétiques mondiales,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des émissions de CO₂ et de leurs liens avec le développement économique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sur une période de 64 ans (1960–2024)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Image 21" descr="preencoded.png"/>
          <p:cNvPicPr/>
          <p:nvPr/>
        </p:nvPicPr>
        <p:blipFill>
          <a:blip r:embed="rId1"/>
          <a:stretch/>
        </p:blipFill>
        <p:spPr>
          <a:xfrm>
            <a:off x="2880" y="108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150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2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0"/>
          <p:cNvSpPr/>
          <p:nvPr/>
        </p:nvSpPr>
        <p:spPr>
          <a:xfrm>
            <a:off x="360000" y="360000"/>
            <a:ext cx="5158080" cy="4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Sources de Données Ouvertes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1"/>
          <p:cNvSpPr/>
          <p:nvPr/>
        </p:nvSpPr>
        <p:spPr>
          <a:xfrm>
            <a:off x="559440" y="1309680"/>
            <a:ext cx="225576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Couverture Mondiale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2"/>
          <p:cNvSpPr/>
          <p:nvPr/>
        </p:nvSpPr>
        <p:spPr>
          <a:xfrm>
            <a:off x="559440" y="1751760"/>
            <a:ext cx="807948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Notre analyse s'appuie sur des bases de données publiques reconnues internationalement, garantissant fiabilité et reproductibilité des résultats.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Image 1" descr="preencoded.png"/>
          <p:cNvPicPr/>
          <p:nvPr/>
        </p:nvPicPr>
        <p:blipFill>
          <a:blip r:embed="rId1"/>
          <a:stretch/>
        </p:blipFill>
        <p:spPr>
          <a:xfrm>
            <a:off x="9145080" y="108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155" name="Image 9" descr="preencoded.png"/>
          <p:cNvPicPr/>
          <p:nvPr/>
        </p:nvPicPr>
        <p:blipFill>
          <a:blip r:embed="rId2"/>
          <a:stretch/>
        </p:blipFill>
        <p:spPr>
          <a:xfrm>
            <a:off x="1941840" y="5255640"/>
            <a:ext cx="2113200" cy="860400"/>
          </a:xfrm>
          <a:prstGeom prst="rect">
            <a:avLst/>
          </a:prstGeom>
          <a:ln w="0">
            <a:noFill/>
          </a:ln>
        </p:spPr>
      </p:pic>
      <p:pic>
        <p:nvPicPr>
          <p:cNvPr id="156" name="Image 10" descr="preencoded.png"/>
          <p:cNvPicPr/>
          <p:nvPr/>
        </p:nvPicPr>
        <p:blipFill>
          <a:blip r:embed="rId3"/>
          <a:stretch/>
        </p:blipFill>
        <p:spPr>
          <a:xfrm>
            <a:off x="4228920" y="5255640"/>
            <a:ext cx="1076040" cy="860400"/>
          </a:xfrm>
          <a:prstGeom prst="rect">
            <a:avLst/>
          </a:prstGeom>
          <a:ln w="0">
            <a:noFill/>
          </a:ln>
        </p:spPr>
      </p:pic>
      <p:pic>
        <p:nvPicPr>
          <p:cNvPr id="157" name="Image 11" descr="preencoded.png"/>
          <p:cNvPicPr/>
          <p:nvPr/>
        </p:nvPicPr>
        <p:blipFill>
          <a:blip r:embed="rId4"/>
          <a:stretch/>
        </p:blipFill>
        <p:spPr>
          <a:xfrm>
            <a:off x="5478840" y="5255640"/>
            <a:ext cx="1722600" cy="860400"/>
          </a:xfrm>
          <a:prstGeom prst="rect">
            <a:avLst/>
          </a:prstGeom>
          <a:ln w="0">
            <a:noFill/>
          </a:ln>
        </p:spPr>
      </p:pic>
      <p:sp>
        <p:nvSpPr>
          <p:cNvPr id="158" name="Text 4"/>
          <p:cNvSpPr/>
          <p:nvPr/>
        </p:nvSpPr>
        <p:spPr>
          <a:xfrm>
            <a:off x="793800" y="301896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énergétiques : consommation par type d’énergie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13"/>
          <p:cNvSpPr/>
          <p:nvPr/>
        </p:nvSpPr>
        <p:spPr>
          <a:xfrm>
            <a:off x="793800" y="343908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Émissions de CO₂ à travers le monde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50"/>
          <p:cNvSpPr/>
          <p:nvPr/>
        </p:nvSpPr>
        <p:spPr>
          <a:xfrm>
            <a:off x="793800" y="385920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économiques : PIB, dette état/privé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51"/>
          <p:cNvSpPr/>
          <p:nvPr/>
        </p:nvSpPr>
        <p:spPr>
          <a:xfrm>
            <a:off x="793800" y="427932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sociales : population, urbanisation, industrialisation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53"/>
          <p:cNvSpPr/>
          <p:nvPr/>
        </p:nvSpPr>
        <p:spPr>
          <a:xfrm>
            <a:off x="793800" y="649872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Période couverte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1960–2024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54"/>
          <p:cNvSpPr/>
          <p:nvPr/>
        </p:nvSpPr>
        <p:spPr>
          <a:xfrm>
            <a:off x="793800" y="7089480"/>
            <a:ext cx="75549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Granularité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Pays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3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14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Workflow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6"/>
          <p:cNvSpPr/>
          <p:nvPr/>
        </p:nvSpPr>
        <p:spPr>
          <a:xfrm>
            <a:off x="1811160" y="1276560"/>
            <a:ext cx="224172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Python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17"/>
          <p:cNvSpPr/>
          <p:nvPr/>
        </p:nvSpPr>
        <p:spPr>
          <a:xfrm>
            <a:off x="1800000" y="1671120"/>
            <a:ext cx="3116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des données &amp; export CSV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18"/>
          <p:cNvSpPr/>
          <p:nvPr/>
        </p:nvSpPr>
        <p:spPr>
          <a:xfrm>
            <a:off x="1811160" y="2420280"/>
            <a:ext cx="224172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PostgreSQL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 19"/>
          <p:cNvSpPr/>
          <p:nvPr/>
        </p:nvSpPr>
        <p:spPr>
          <a:xfrm>
            <a:off x="1800000" y="2814840"/>
            <a:ext cx="3420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 des *_clean.csv en tables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 20"/>
          <p:cNvSpPr/>
          <p:nvPr/>
        </p:nvSpPr>
        <p:spPr>
          <a:xfrm>
            <a:off x="1811160" y="3564000"/>
            <a:ext cx="224172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dbt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 21"/>
          <p:cNvSpPr/>
          <p:nvPr/>
        </p:nvSpPr>
        <p:spPr>
          <a:xfrm>
            <a:off x="1800000" y="3958920"/>
            <a:ext cx="5074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Transformations des tables *_clean en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 22"/>
          <p:cNvSpPr/>
          <p:nvPr/>
        </p:nvSpPr>
        <p:spPr>
          <a:xfrm>
            <a:off x="1811160" y="4708080"/>
            <a:ext cx="224172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Neon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47"/>
          <p:cNvSpPr/>
          <p:nvPr/>
        </p:nvSpPr>
        <p:spPr>
          <a:xfrm>
            <a:off x="1842120" y="5102640"/>
            <a:ext cx="3644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Stockage tables brut,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48"/>
          <p:cNvSpPr/>
          <p:nvPr/>
        </p:nvSpPr>
        <p:spPr>
          <a:xfrm>
            <a:off x="1811160" y="5851800"/>
            <a:ext cx="106848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Power BI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49"/>
          <p:cNvSpPr/>
          <p:nvPr/>
        </p:nvSpPr>
        <p:spPr>
          <a:xfrm>
            <a:off x="1800000" y="6246360"/>
            <a:ext cx="646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Analyse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Image 188" descr=""/>
          <p:cNvPicPr/>
          <p:nvPr/>
        </p:nvPicPr>
        <p:blipFill>
          <a:blip r:embed="rId1"/>
          <a:srcRect l="0" t="0" r="0" b="21547"/>
          <a:stretch/>
        </p:blipFill>
        <p:spPr>
          <a:xfrm>
            <a:off x="595080" y="2520360"/>
            <a:ext cx="951840" cy="746280"/>
          </a:xfrm>
          <a:prstGeom prst="rect">
            <a:avLst/>
          </a:prstGeom>
          <a:ln w="0">
            <a:noFill/>
          </a:ln>
        </p:spPr>
      </p:pic>
      <p:pic>
        <p:nvPicPr>
          <p:cNvPr id="177" name="Image 189" descr=""/>
          <p:cNvPicPr/>
          <p:nvPr/>
        </p:nvPicPr>
        <p:blipFill>
          <a:blip r:embed="rId2"/>
          <a:srcRect l="0" t="0" r="61247" b="0"/>
          <a:stretch/>
        </p:blipFill>
        <p:spPr>
          <a:xfrm>
            <a:off x="756000" y="3682800"/>
            <a:ext cx="718920" cy="672120"/>
          </a:xfrm>
          <a:prstGeom prst="rect">
            <a:avLst/>
          </a:prstGeom>
          <a:ln w="0">
            <a:noFill/>
          </a:ln>
        </p:spPr>
      </p:pic>
      <p:pic>
        <p:nvPicPr>
          <p:cNvPr id="178" name="Image 190" descr=""/>
          <p:cNvPicPr/>
          <p:nvPr/>
        </p:nvPicPr>
        <p:blipFill>
          <a:blip r:embed="rId3"/>
          <a:srcRect l="22126" t="20483" r="20491" b="22135"/>
          <a:stretch/>
        </p:blipFill>
        <p:spPr>
          <a:xfrm>
            <a:off x="756000" y="4753080"/>
            <a:ext cx="718920" cy="718920"/>
          </a:xfrm>
          <a:prstGeom prst="rect">
            <a:avLst/>
          </a:prstGeom>
          <a:ln w="0">
            <a:noFill/>
          </a:ln>
        </p:spPr>
      </p:pic>
      <p:pic>
        <p:nvPicPr>
          <p:cNvPr id="179" name="Image 191" descr=""/>
          <p:cNvPicPr/>
          <p:nvPr/>
        </p:nvPicPr>
        <p:blipFill>
          <a:blip r:embed="rId4"/>
          <a:srcRect l="19110" t="0" r="15891" b="0"/>
          <a:stretch/>
        </p:blipFill>
        <p:spPr>
          <a:xfrm>
            <a:off x="680400" y="5911200"/>
            <a:ext cx="866520" cy="747720"/>
          </a:xfrm>
          <a:prstGeom prst="rect">
            <a:avLst/>
          </a:prstGeom>
          <a:ln w="0">
            <a:noFill/>
          </a:ln>
        </p:spPr>
      </p:pic>
      <p:sp>
        <p:nvSpPr>
          <p:cNvPr id="180" name="Forme libre 192"/>
          <p:cNvSpPr/>
          <p:nvPr/>
        </p:nvSpPr>
        <p:spPr>
          <a:xfrm rot="5400000">
            <a:off x="548280" y="133920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1" name="Image 193" descr=""/>
          <p:cNvPicPr/>
          <p:nvPr/>
        </p:nvPicPr>
        <p:blipFill>
          <a:blip r:embed="rId5"/>
          <a:srcRect l="21123" t="0" r="19541" b="0"/>
          <a:stretch/>
        </p:blipFill>
        <p:spPr>
          <a:xfrm>
            <a:off x="720000" y="1440000"/>
            <a:ext cx="716760" cy="679680"/>
          </a:xfrm>
          <a:prstGeom prst="rect">
            <a:avLst/>
          </a:prstGeom>
          <a:ln w="0">
            <a:noFill/>
          </a:ln>
        </p:spPr>
      </p:pic>
      <p:sp>
        <p:nvSpPr>
          <p:cNvPr id="182" name="Forme libre 194"/>
          <p:cNvSpPr/>
          <p:nvPr/>
        </p:nvSpPr>
        <p:spPr>
          <a:xfrm rot="5400000">
            <a:off x="548280" y="249156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Forme libre 195"/>
          <p:cNvSpPr/>
          <p:nvPr/>
        </p:nvSpPr>
        <p:spPr>
          <a:xfrm rot="5400000">
            <a:off x="548280" y="364392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4" name="Forme libre 196"/>
          <p:cNvSpPr/>
          <p:nvPr/>
        </p:nvSpPr>
        <p:spPr>
          <a:xfrm rot="5400000">
            <a:off x="548280" y="476028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5" name="Forme libre 197"/>
          <p:cNvSpPr/>
          <p:nvPr/>
        </p:nvSpPr>
        <p:spPr>
          <a:xfrm rot="5400000">
            <a:off x="548280" y="591264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6" name="Image 198" descr=""/>
          <p:cNvPicPr/>
          <p:nvPr/>
        </p:nvPicPr>
        <p:blipFill>
          <a:blip r:embed="rId6">
            <a:alphaModFix amt="90000"/>
          </a:blip>
          <a:stretch/>
        </p:blipFill>
        <p:spPr>
          <a:xfrm>
            <a:off x="8444160" y="60120"/>
            <a:ext cx="6157440" cy="8103960"/>
          </a:xfrm>
          <a:prstGeom prst="rect">
            <a:avLst/>
          </a:prstGeom>
          <a:ln w="0">
            <a:noFill/>
          </a:ln>
        </p:spPr>
      </p:pic>
      <p:sp>
        <p:nvSpPr>
          <p:cNvPr id="187" name="Text 24"/>
          <p:cNvSpPr/>
          <p:nvPr/>
        </p:nvSpPr>
        <p:spPr>
          <a:xfrm>
            <a:off x="5868000" y="1279800"/>
            <a:ext cx="1502280" cy="1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Notebook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52"/>
          <p:cNvSpPr/>
          <p:nvPr/>
        </p:nvSpPr>
        <p:spPr>
          <a:xfrm>
            <a:off x="5868000" y="1544040"/>
            <a:ext cx="2386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&amp; Transformation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59"/>
          <p:cNvSpPr/>
          <p:nvPr/>
        </p:nvSpPr>
        <p:spPr>
          <a:xfrm>
            <a:off x="5868000" y="2126520"/>
            <a:ext cx="150300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Script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 60"/>
          <p:cNvSpPr/>
          <p:nvPr/>
        </p:nvSpPr>
        <p:spPr>
          <a:xfrm>
            <a:off x="5868000" y="2398680"/>
            <a:ext cx="2284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Vérification &amp; Comparaison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Forme libre 203"/>
          <p:cNvSpPr/>
          <p:nvPr/>
        </p:nvSpPr>
        <p:spPr>
          <a:xfrm rot="5400000">
            <a:off x="5182920" y="1725120"/>
            <a:ext cx="358920" cy="358920"/>
          </a:xfrm>
          <a:custGeom>
            <a:avLst/>
            <a:gdLst>
              <a:gd name="textAreaLeft" fmla="*/ 0 w 358920"/>
              <a:gd name="textAreaRight" fmla="*/ 359640 w 358920"/>
              <a:gd name="textAreaTop" fmla="*/ 0 h 358920"/>
              <a:gd name="textAreaBottom" fmla="*/ 359640 h 358920"/>
            </a:gdLst>
            <a:ahLst/>
            <a:rect l="textAreaLeft" t="textAreaTop" r="textAreaRight" b="textAreaBottom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Text 15"/>
          <p:cNvSpPr/>
          <p:nvPr/>
        </p:nvSpPr>
        <p:spPr>
          <a:xfrm>
            <a:off x="1810800" y="7003800"/>
            <a:ext cx="106848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SARIMAX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 31"/>
          <p:cNvSpPr/>
          <p:nvPr/>
        </p:nvSpPr>
        <p:spPr>
          <a:xfrm>
            <a:off x="1812960" y="7398360"/>
            <a:ext cx="847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Prédiction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Forme libre 206"/>
          <p:cNvSpPr/>
          <p:nvPr/>
        </p:nvSpPr>
        <p:spPr>
          <a:xfrm rot="5400000">
            <a:off x="547920" y="7064640"/>
            <a:ext cx="1042920" cy="884520"/>
          </a:xfrm>
          <a:custGeom>
            <a:avLst/>
            <a:gdLst>
              <a:gd name="textAreaLeft" fmla="*/ 0 w 1042920"/>
              <a:gd name="textAreaRight" fmla="*/ 1044360 w 1042920"/>
              <a:gd name="textAreaTop" fmla="*/ 0 h 884520"/>
              <a:gd name="textAreaBottom" fmla="*/ 885960 h 88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5" name="Image 207" descr=""/>
          <p:cNvPicPr/>
          <p:nvPr/>
        </p:nvPicPr>
        <p:blipFill>
          <a:blip r:embed="rId7"/>
          <a:stretch/>
        </p:blipFill>
        <p:spPr>
          <a:xfrm>
            <a:off x="720000" y="7092000"/>
            <a:ext cx="705240" cy="705240"/>
          </a:xfrm>
          <a:prstGeom prst="rect">
            <a:avLst/>
          </a:prstGeom>
          <a:ln w="0">
            <a:noFill/>
          </a:ln>
        </p:spPr>
      </p:pic>
      <p:sp>
        <p:nvSpPr>
          <p:cNvPr id="196" name="Espace réservé du numéro de diapositive 13"/>
          <p:cNvSpPr/>
          <p:nvPr/>
        </p:nvSpPr>
        <p:spPr>
          <a:xfrm>
            <a:off x="28440" y="794016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4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 55"/>
          <p:cNvSpPr/>
          <p:nvPr/>
        </p:nvSpPr>
        <p:spPr>
          <a:xfrm>
            <a:off x="2413800" y="2610000"/>
            <a:ext cx="298584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État des lieux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Image 12" descr="preencoded.png"/>
          <p:cNvPicPr/>
          <p:nvPr/>
        </p:nvPicPr>
        <p:blipFill>
          <a:blip r:embed="rId1"/>
          <a:stretch/>
        </p:blipFill>
        <p:spPr>
          <a:xfrm>
            <a:off x="5032800" y="1832760"/>
            <a:ext cx="4563360" cy="4563360"/>
          </a:xfrm>
          <a:prstGeom prst="rect">
            <a:avLst/>
          </a:prstGeom>
          <a:ln w="0">
            <a:noFill/>
          </a:ln>
        </p:spPr>
      </p:pic>
      <p:pic>
        <p:nvPicPr>
          <p:cNvPr id="199" name="Image 13" descr="preencoded.png"/>
          <p:cNvPicPr/>
          <p:nvPr/>
        </p:nvPicPr>
        <p:blipFill>
          <a:blip r:embed="rId2"/>
          <a:stretch/>
        </p:blipFill>
        <p:spPr>
          <a:xfrm>
            <a:off x="5891400" y="2530080"/>
            <a:ext cx="781200" cy="781200"/>
          </a:xfrm>
          <a:prstGeom prst="rect">
            <a:avLst/>
          </a:prstGeom>
          <a:ln w="0">
            <a:noFill/>
          </a:ln>
        </p:spPr>
      </p:pic>
      <p:sp>
        <p:nvSpPr>
          <p:cNvPr id="200" name="Text 56"/>
          <p:cNvSpPr/>
          <p:nvPr/>
        </p:nvSpPr>
        <p:spPr>
          <a:xfrm>
            <a:off x="9867600" y="2610000"/>
            <a:ext cx="38973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consommation énergie primaire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Image 14" descr="preencoded.png"/>
          <p:cNvPicPr/>
          <p:nvPr/>
        </p:nvPicPr>
        <p:blipFill>
          <a:blip r:embed="rId3"/>
          <a:stretch/>
        </p:blipFill>
        <p:spPr>
          <a:xfrm>
            <a:off x="5032800" y="1832760"/>
            <a:ext cx="4563360" cy="4563360"/>
          </a:xfrm>
          <a:prstGeom prst="rect">
            <a:avLst/>
          </a:prstGeom>
          <a:ln w="0">
            <a:noFill/>
          </a:ln>
        </p:spPr>
      </p:pic>
      <p:sp>
        <p:nvSpPr>
          <p:cNvPr id="202" name="Text 57"/>
          <p:cNvSpPr/>
          <p:nvPr/>
        </p:nvSpPr>
        <p:spPr>
          <a:xfrm>
            <a:off x="10130760" y="5040000"/>
            <a:ext cx="2936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Exploration piste électrique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Image 15" descr="preencoded.png"/>
          <p:cNvPicPr/>
          <p:nvPr/>
        </p:nvPicPr>
        <p:blipFill>
          <a:blip r:embed="rId4"/>
          <a:stretch/>
        </p:blipFill>
        <p:spPr>
          <a:xfrm>
            <a:off x="5032800" y="1832760"/>
            <a:ext cx="4563360" cy="4563360"/>
          </a:xfrm>
          <a:prstGeom prst="rect">
            <a:avLst/>
          </a:prstGeom>
          <a:ln w="0">
            <a:noFill/>
          </a:ln>
        </p:spPr>
      </p:pic>
      <p:sp>
        <p:nvSpPr>
          <p:cNvPr id="204" name="Text 58"/>
          <p:cNvSpPr/>
          <p:nvPr/>
        </p:nvSpPr>
        <p:spPr>
          <a:xfrm>
            <a:off x="792000" y="5040000"/>
            <a:ext cx="3897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Machine Learning : projection sur 30 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Image 16" descr="preencoded.png"/>
          <p:cNvPicPr/>
          <p:nvPr/>
        </p:nvPicPr>
        <p:blipFill>
          <a:blip r:embed="rId5"/>
          <a:stretch/>
        </p:blipFill>
        <p:spPr>
          <a:xfrm>
            <a:off x="5032800" y="1832760"/>
            <a:ext cx="4563360" cy="4563360"/>
          </a:xfrm>
          <a:prstGeom prst="rect">
            <a:avLst/>
          </a:prstGeom>
          <a:ln w="0">
            <a:noFill/>
          </a:ln>
        </p:spPr>
      </p:pic>
      <p:pic>
        <p:nvPicPr>
          <p:cNvPr id="206" name="Image 17" descr="preencoded.png"/>
          <p:cNvPicPr/>
          <p:nvPr/>
        </p:nvPicPr>
        <p:blipFill>
          <a:blip r:embed="rId6"/>
          <a:stretch/>
        </p:blipFill>
        <p:spPr>
          <a:xfrm>
            <a:off x="5544000" y="4497840"/>
            <a:ext cx="776160" cy="776160"/>
          </a:xfrm>
          <a:prstGeom prst="rect">
            <a:avLst/>
          </a:prstGeom>
          <a:ln w="0">
            <a:noFill/>
          </a:ln>
        </p:spPr>
      </p:pic>
      <p:pic>
        <p:nvPicPr>
          <p:cNvPr id="207" name="Image 18" descr="preencoded.png"/>
          <p:cNvPicPr/>
          <p:nvPr/>
        </p:nvPicPr>
        <p:blipFill>
          <a:blip r:embed="rId7"/>
          <a:stretch/>
        </p:blipFill>
        <p:spPr>
          <a:xfrm>
            <a:off x="8159760" y="2746440"/>
            <a:ext cx="781200" cy="781200"/>
          </a:xfrm>
          <a:prstGeom prst="rect">
            <a:avLst/>
          </a:prstGeom>
          <a:ln w="0">
            <a:noFill/>
          </a:ln>
        </p:spPr>
      </p:pic>
      <p:pic>
        <p:nvPicPr>
          <p:cNvPr id="208" name="Image 19" descr="preencoded.png"/>
          <p:cNvPicPr/>
          <p:nvPr/>
        </p:nvPicPr>
        <p:blipFill>
          <a:blip r:embed="rId8"/>
          <a:stretch/>
        </p:blipFill>
        <p:spPr>
          <a:xfrm>
            <a:off x="8052120" y="4870800"/>
            <a:ext cx="781200" cy="781200"/>
          </a:xfrm>
          <a:prstGeom prst="rect">
            <a:avLst/>
          </a:prstGeom>
          <a:ln w="0">
            <a:noFill/>
          </a:ln>
        </p:spPr>
      </p:pic>
      <p:sp>
        <p:nvSpPr>
          <p:cNvPr id="209" name="Rectangle 220"/>
          <p:cNvSpPr/>
          <p:nvPr/>
        </p:nvSpPr>
        <p:spPr>
          <a:xfrm>
            <a:off x="540000" y="360000"/>
            <a:ext cx="13318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701"/>
              </a:lnSpc>
              <a:tabLst>
                <a:tab algn="l" pos="0"/>
              </a:tabLst>
            </a:pPr>
            <a:r>
              <a:rPr b="1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Énergie</a:t>
            </a: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 : Quantité physique qui caractérise la capacité d'un système à générer une modification de son environnement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701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5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 27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États des lieux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0000" y="981000"/>
            <a:ext cx="13389480" cy="6888240"/>
          </a:xfrm>
          <a:prstGeom prst="rect">
            <a:avLst/>
          </a:prstGeom>
          <a:ln w="0">
            <a:noFill/>
          </a:ln>
        </p:spPr>
      </p:pic>
      <p:sp>
        <p:nvSpPr>
          <p:cNvPr id="213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6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4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212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212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 28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Domination énergies fossiles malgré une augmentation énergies bas carbone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2000" y="1229040"/>
            <a:ext cx="12445920" cy="6640200"/>
          </a:xfrm>
          <a:prstGeom prst="rect">
            <a:avLst/>
          </a:prstGeom>
          <a:ln w="0">
            <a:noFill/>
          </a:ln>
        </p:spPr>
      </p:pic>
      <p:sp>
        <p:nvSpPr>
          <p:cNvPr id="216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368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215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215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 225" descr=""/>
          <p:cNvPicPr/>
          <p:nvPr/>
        </p:nvPicPr>
        <p:blipFill>
          <a:blip r:embed="rId1"/>
          <a:stretch/>
        </p:blipFill>
        <p:spPr>
          <a:xfrm>
            <a:off x="1368000" y="1042920"/>
            <a:ext cx="11817720" cy="6826320"/>
          </a:xfrm>
          <a:prstGeom prst="rect">
            <a:avLst/>
          </a:prstGeom>
          <a:ln w="0">
            <a:noFill/>
          </a:ln>
        </p:spPr>
      </p:pic>
      <p:sp>
        <p:nvSpPr>
          <p:cNvPr id="218" name="Text 29"/>
          <p:cNvSpPr/>
          <p:nvPr/>
        </p:nvSpPr>
        <p:spPr>
          <a:xfrm>
            <a:off x="360000" y="360000"/>
            <a:ext cx="7476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2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Poids des énergies fossiles sur les énergies bas carbone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Espace réservé du numéro de diapositive 13"/>
          <p:cNvSpPr/>
          <p:nvPr/>
        </p:nvSpPr>
        <p:spPr>
          <a:xfrm>
            <a:off x="97920" y="7806240"/>
            <a:ext cx="3441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chemeClr val="dk1"/>
                </a:solidFill>
                <a:latin typeface="Arial"/>
                <a:ea typeface="DejaVu Sans"/>
              </a:rPr>
              <a:t>8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1216</TotalTime>
  <Application>LibreOffice/24.2.7.2$Linux_X86_64 LibreOffice_project/420$Build-2</Application>
  <AppVersion>15.0000</AppVersion>
  <Words>557</Words>
  <Paragraphs>140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2025-12-17T12:14:57Z</dcterms:created>
  <dc:creator/>
  <dc:description/>
  <dc:language>fr-FR</dc:language>
  <cp:lastModifiedBy>Microsoft Office User</cp:lastModifiedBy>
  <dcterms:modified xsi:type="dcterms:W3CDTF">2025-12-19T16:41:49Z</dcterms:modified>
  <cp:revision>72</cp:revision>
  <dc:subject/>
  <dc:title>DAFS-FT-15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4</vt:i4>
  </property>
  <property fmtid="{D5CDD505-2E9C-101B-9397-08002B2CF9AE}" pid="3" name="Notes">
    <vt:i4>17</vt:i4>
  </property>
  <property fmtid="{D5CDD505-2E9C-101B-9397-08002B2CF9AE}" pid="4" name="PresentationFormat">
    <vt:lpwstr>Personnalisé</vt:lpwstr>
  </property>
  <property fmtid="{D5CDD505-2E9C-101B-9397-08002B2CF9AE}" pid="5" name="Slides">
    <vt:i4>18</vt:i4>
  </property>
</Properties>
</file>